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jpg" ContentType="image/jpeg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7"/>
  </p:notesMasterIdLst>
  <p:sldIdLst>
    <p:sldId id="256" r:id="rId2"/>
    <p:sldId id="271" r:id="rId3"/>
    <p:sldId id="257" r:id="rId4"/>
    <p:sldId id="260" r:id="rId5"/>
    <p:sldId id="270" r:id="rId6"/>
    <p:sldId id="258" r:id="rId7"/>
    <p:sldId id="259" r:id="rId8"/>
    <p:sldId id="263" r:id="rId9"/>
    <p:sldId id="264" r:id="rId10"/>
    <p:sldId id="261" r:id="rId11"/>
    <p:sldId id="265" r:id="rId12"/>
    <p:sldId id="262" r:id="rId13"/>
    <p:sldId id="268" r:id="rId14"/>
    <p:sldId id="269" r:id="rId15"/>
    <p:sldId id="267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6989" autoAdjust="0"/>
  </p:normalViewPr>
  <p:slideViewPr>
    <p:cSldViewPr>
      <p:cViewPr varScale="1">
        <p:scale>
          <a:sx n="112" d="100"/>
          <a:sy n="112" d="100"/>
        </p:scale>
        <p:origin x="-1176" y="-10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viewProps" Target="viewProps.xml"/><Relationship Id="rId21" Type="http://schemas.openxmlformats.org/officeDocument/2006/relationships/theme" Target="theme/theme1.xml"/><Relationship Id="rId22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notesMaster" Target="notesMasters/notesMaster1.xml"/><Relationship Id="rId18" Type="http://schemas.openxmlformats.org/officeDocument/2006/relationships/printerSettings" Target="printerSettings/printerSettings1.bin"/><Relationship Id="rId1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169307C-BE58-40B6-BC85-96EAC3C2FB90}" type="datetimeFigureOut">
              <a:rPr lang="en-US" smtClean="0"/>
              <a:t>3/8/17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E171291-D0C1-4DB4-9677-D6176F5D32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34070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This</a:t>
            </a:r>
            <a:r>
              <a:rPr lang="en-US" baseline="0" dirty="0" smtClean="0"/>
              <a:t> isn’t always calling on the phone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171291-D0C1-4DB4-9677-D6176F5D32FA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148550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Don’t just tell them what programs/benefits/services there are</a:t>
            </a:r>
          </a:p>
          <a:p>
            <a:r>
              <a:rPr lang="en-US" dirty="0" smtClean="0"/>
              <a:t>Tell</a:t>
            </a:r>
            <a:r>
              <a:rPr lang="en-US" baseline="0" dirty="0" smtClean="0"/>
              <a:t> them how they apply to the buyer</a:t>
            </a:r>
          </a:p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171291-D0C1-4DB4-9677-D6176F5D32FA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328463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Create</a:t>
            </a:r>
            <a:r>
              <a:rPr lang="en-US" baseline="0" dirty="0" smtClean="0"/>
              <a:t> a sense of urgency. When selling tangible products, this is done though different devices (join now and save $50; free item to those who join in this month)</a:t>
            </a:r>
          </a:p>
          <a:p>
            <a:endParaRPr lang="en-US" baseline="0" dirty="0" smtClean="0"/>
          </a:p>
          <a:p>
            <a:r>
              <a:rPr lang="en-US" baseline="0" dirty="0" smtClean="0"/>
              <a:t>In Grange we can do this by having relevant projects &amp; activities that are the “incentives” to join</a:t>
            </a:r>
          </a:p>
          <a:p>
            <a:endParaRPr lang="en-US" baseline="0" dirty="0" smtClean="0"/>
          </a:p>
          <a:p>
            <a:r>
              <a:rPr lang="en-US" baseline="0" dirty="0" smtClean="0"/>
              <a:t>ACTIVITY: Build your toolbox. Start by writing the parts, then put the whole pitch together. </a:t>
            </a:r>
          </a:p>
          <a:p>
            <a:r>
              <a:rPr lang="en-US" baseline="0" dirty="0" smtClean="0"/>
              <a:t>Be sure not to just say we have a youth/junior/legislative program. Say how it benefits them!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171291-D0C1-4DB4-9677-D6176F5D32FA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001731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1"/>
            <a:r>
              <a:rPr lang="en-US" dirty="0" smtClean="0"/>
              <a:t>Advertise: local </a:t>
            </a:r>
            <a:r>
              <a:rPr lang="en-US" dirty="0" err="1" smtClean="0"/>
              <a:t>dailys</a:t>
            </a:r>
            <a:r>
              <a:rPr lang="en-US" dirty="0" smtClean="0"/>
              <a:t> &amp; </a:t>
            </a:r>
            <a:r>
              <a:rPr lang="en-US" dirty="0" err="1" smtClean="0"/>
              <a:t>weeklys</a:t>
            </a:r>
            <a:r>
              <a:rPr lang="en-US" dirty="0" smtClean="0"/>
              <a:t>,</a:t>
            </a:r>
            <a:r>
              <a:rPr lang="en-US" baseline="0" dirty="0" smtClean="0"/>
              <a:t> </a:t>
            </a:r>
            <a:r>
              <a:rPr lang="en-US" dirty="0" smtClean="0"/>
              <a:t>regional </a:t>
            </a:r>
            <a:r>
              <a:rPr lang="en-US" dirty="0" err="1" smtClean="0"/>
              <a:t>dailys</a:t>
            </a:r>
            <a:r>
              <a:rPr lang="en-US" dirty="0" smtClean="0"/>
              <a:t> &amp; </a:t>
            </a:r>
            <a:r>
              <a:rPr lang="en-US" dirty="0" err="1" smtClean="0"/>
              <a:t>weeklys</a:t>
            </a:r>
            <a:r>
              <a:rPr lang="en-US" dirty="0" smtClean="0"/>
              <a:t>, Radio; send a press release</a:t>
            </a:r>
          </a:p>
          <a:p>
            <a:pPr lvl="1"/>
            <a:r>
              <a:rPr lang="en-US" dirty="0" smtClean="0"/>
              <a:t>Find out from the </a:t>
            </a:r>
            <a:r>
              <a:rPr lang="en-US" smtClean="0"/>
              <a:t>locals what’s </a:t>
            </a:r>
            <a:r>
              <a:rPr lang="en-US" dirty="0" smtClean="0"/>
              <a:t>best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171291-D0C1-4DB4-9677-D6176F5D32FA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28578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12B93B-65AB-43D0-A376-940BFAD6F0FF}" type="datetimeFigureOut">
              <a:rPr lang="en-US" smtClean="0"/>
              <a:t>3/8/17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580F4-8D82-4D30-B8D6-A9E8EF0D8595}" type="slidenum">
              <a:rPr lang="en-US" smtClean="0"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12B93B-65AB-43D0-A376-940BFAD6F0FF}" type="datetimeFigureOut">
              <a:rPr lang="en-US" smtClean="0"/>
              <a:t>3/8/17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580F4-8D82-4D30-B8D6-A9E8EF0D859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12B93B-65AB-43D0-A376-940BFAD6F0FF}" type="datetimeFigureOut">
              <a:rPr lang="en-US" smtClean="0"/>
              <a:t>3/8/17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580F4-8D82-4D30-B8D6-A9E8EF0D859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12B93B-65AB-43D0-A376-940BFAD6F0FF}" type="datetimeFigureOut">
              <a:rPr lang="en-US" smtClean="0"/>
              <a:t>3/8/17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580F4-8D82-4D30-B8D6-A9E8EF0D859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12B93B-65AB-43D0-A376-940BFAD6F0FF}" type="datetimeFigureOut">
              <a:rPr lang="en-US" smtClean="0"/>
              <a:t>3/8/17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2B2580F4-8D82-4D30-B8D6-A9E8EF0D8595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12B93B-65AB-43D0-A376-940BFAD6F0FF}" type="datetimeFigureOut">
              <a:rPr lang="en-US" smtClean="0"/>
              <a:t>3/8/17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580F4-8D82-4D30-B8D6-A9E8EF0D859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12B93B-65AB-43D0-A376-940BFAD6F0FF}" type="datetimeFigureOut">
              <a:rPr lang="en-US" smtClean="0"/>
              <a:t>3/8/17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580F4-8D82-4D30-B8D6-A9E8EF0D859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12B93B-65AB-43D0-A376-940BFAD6F0FF}" type="datetimeFigureOut">
              <a:rPr lang="en-US" smtClean="0"/>
              <a:t>3/8/17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580F4-8D82-4D30-B8D6-A9E8EF0D859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12B93B-65AB-43D0-A376-940BFAD6F0FF}" type="datetimeFigureOut">
              <a:rPr lang="en-US" smtClean="0"/>
              <a:t>3/8/17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580F4-8D82-4D30-B8D6-A9E8EF0D859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12B93B-65AB-43D0-A376-940BFAD6F0FF}" type="datetimeFigureOut">
              <a:rPr lang="en-US" smtClean="0"/>
              <a:t>3/8/17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580F4-8D82-4D30-B8D6-A9E8EF0D859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12B93B-65AB-43D0-A376-940BFAD6F0FF}" type="datetimeFigureOut">
              <a:rPr lang="en-US" smtClean="0"/>
              <a:t>3/8/17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580F4-8D82-4D30-B8D6-A9E8EF0D859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9C12B93B-65AB-43D0-A376-940BFAD6F0FF}" type="datetimeFigureOut">
              <a:rPr lang="en-US" smtClean="0"/>
              <a:t>3/8/17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2B2580F4-8D82-4D30-B8D6-A9E8EF0D8595}" type="slidenum">
              <a:rPr lang="en-US" smtClean="0"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emf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jpg"/><Relationship Id="rId3" Type="http://schemas.openxmlformats.org/officeDocument/2006/relationships/image" Target="../media/image4.jpe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emf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e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304800"/>
            <a:ext cx="8229600" cy="1828800"/>
          </a:xfrm>
        </p:spPr>
        <p:txBody>
          <a:bodyPr/>
          <a:lstStyle/>
          <a:p>
            <a:r>
              <a:rPr lang="en-US" dirty="0" smtClean="0">
                <a:solidFill>
                  <a:schemeClr val="accent1"/>
                </a:solidFill>
                <a:effectLst>
                  <a:outerShdw blurRad="60007" dist="200025" dir="15000000" sy="30000" kx="-1800000" algn="bl" rotWithShape="0">
                    <a:prstClr val="black">
                      <a:alpha val="32000"/>
                    </a:prstClr>
                  </a:outerShdw>
                </a:effectLst>
              </a:rPr>
              <a:t>The art of the cold call</a:t>
            </a:r>
            <a:endParaRPr lang="en-US" dirty="0">
              <a:solidFill>
                <a:schemeClr val="accent1"/>
              </a:solidFill>
              <a:effectLst>
                <a:outerShdw blurRad="60007" dist="200025" dir="15000000" sy="30000" kx="-1800000" algn="bl" rotWithShape="0">
                  <a:prstClr val="black">
                    <a:alpha val="32000"/>
                  </a:prstClr>
                </a:outerShdw>
              </a:effectLst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5334000"/>
            <a:ext cx="6400800" cy="1143000"/>
          </a:xfrm>
        </p:spPr>
        <p:txBody>
          <a:bodyPr/>
          <a:lstStyle/>
          <a:p>
            <a:r>
              <a:rPr lang="en-US" dirty="0" smtClean="0"/>
              <a:t>Building your toolbox to recruit members &amp; organizing Granges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6324600" y="6488668"/>
            <a:ext cx="2819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© National Grange 2016</a:t>
            </a:r>
            <a:endParaRPr lang="en-US" dirty="0"/>
          </a:p>
        </p:txBody>
      </p:sp>
      <p:pic>
        <p:nvPicPr>
          <p:cNvPr id="7" name="Picture 6" descr="Grange logo white background white (R).eps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9000" y="2514600"/>
            <a:ext cx="2540000" cy="2717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921284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Follow Up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>
              <a:spcBef>
                <a:spcPts val="1200"/>
              </a:spcBef>
            </a:pPr>
            <a:r>
              <a:rPr lang="en-US" dirty="0" smtClean="0"/>
              <a:t>Keep good records</a:t>
            </a:r>
          </a:p>
          <a:p>
            <a:pPr>
              <a:spcBef>
                <a:spcPts val="1200"/>
              </a:spcBef>
            </a:pPr>
            <a:r>
              <a:rPr lang="en-US" dirty="0" smtClean="0"/>
              <a:t>Ask for an email or mailing address</a:t>
            </a:r>
          </a:p>
          <a:p>
            <a:pPr>
              <a:spcBef>
                <a:spcPts val="1200"/>
              </a:spcBef>
            </a:pPr>
            <a:r>
              <a:rPr lang="en-US" dirty="0" smtClean="0"/>
              <a:t>Send a follow up letter or email thanking them for the conversation and with Grange information</a:t>
            </a:r>
          </a:p>
          <a:p>
            <a:pPr>
              <a:spcBef>
                <a:spcPts val="1200"/>
              </a:spcBef>
            </a:pPr>
            <a:r>
              <a:rPr lang="en-US" dirty="0" smtClean="0"/>
              <a:t>After initial contact you should have interest for your next round of “warm calls”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883136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Tips &amp; Best Practices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 smtClean="0"/>
              <a:t>Be upfront</a:t>
            </a:r>
          </a:p>
          <a:p>
            <a:r>
              <a:rPr lang="en-US" dirty="0" smtClean="0"/>
              <a:t>Answer “objections” honestly</a:t>
            </a:r>
          </a:p>
          <a:p>
            <a:r>
              <a:rPr lang="en-US" dirty="0" smtClean="0"/>
              <a:t>Make it easy to join!</a:t>
            </a:r>
          </a:p>
          <a:p>
            <a:r>
              <a:rPr lang="en-US" dirty="0" smtClean="0"/>
              <a:t>Make every recruiting effort personal</a:t>
            </a:r>
          </a:p>
          <a:p>
            <a:r>
              <a:rPr lang="en-US" dirty="0" smtClean="0"/>
              <a:t>Establish a regular, measurable recruiting program</a:t>
            </a:r>
          </a:p>
          <a:p>
            <a:r>
              <a:rPr lang="en-US" dirty="0" smtClean="0"/>
              <a:t>Learn from your experiences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323075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Informational Meeting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r>
              <a:rPr lang="en-US" dirty="0" smtClean="0"/>
              <a:t>Can set the date before you have commitments or after</a:t>
            </a:r>
          </a:p>
          <a:p>
            <a:r>
              <a:rPr lang="en-US" dirty="0" smtClean="0"/>
              <a:t>Advertise it!</a:t>
            </a:r>
          </a:p>
          <a:p>
            <a:r>
              <a:rPr lang="en-US" dirty="0" smtClean="0"/>
              <a:t>If you have contacts, send an invite                  (or reminder)</a:t>
            </a:r>
          </a:p>
          <a:p>
            <a:r>
              <a:rPr lang="en-US" dirty="0" smtClean="0"/>
              <a:t>Have a short presentation</a:t>
            </a:r>
          </a:p>
          <a:p>
            <a:r>
              <a:rPr lang="en-US" dirty="0" smtClean="0"/>
              <a:t>Have applications &amp; brochures ready</a:t>
            </a:r>
          </a:p>
        </p:txBody>
      </p:sp>
    </p:spTree>
    <p:extLst>
      <p:ext uri="{BB962C8B-B14F-4D97-AF65-F5344CB8AC3E}">
        <p14:creationId xmlns:p14="http://schemas.microsoft.com/office/powerpoint/2010/main" val="405961489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81400" y="274638"/>
            <a:ext cx="5105400" cy="1143000"/>
          </a:xfrm>
        </p:spPr>
        <p:txBody>
          <a:bodyPr/>
          <a:lstStyle/>
          <a:p>
            <a:pPr algn="r"/>
            <a:r>
              <a:rPr lang="en-US" dirty="0" smtClean="0"/>
              <a:t>Final Thoughts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114800"/>
          </a:xfrm>
        </p:spPr>
        <p:txBody>
          <a:bodyPr anchor="ctr">
            <a:normAutofit/>
          </a:bodyPr>
          <a:lstStyle/>
          <a:p>
            <a:pPr marL="137160" indent="0">
              <a:buNone/>
            </a:pPr>
            <a:r>
              <a:rPr lang="en-US" sz="3400" i="1" dirty="0" smtClean="0"/>
              <a:t>Let it be a lesson, never to be forgotten, that success in a good cause is gained only by perseverance. Never be discouraged.</a:t>
            </a:r>
            <a:endParaRPr lang="en-US" sz="3400" i="1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28468" y="4267200"/>
            <a:ext cx="2260430" cy="25908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624" y="-9699"/>
            <a:ext cx="2116975" cy="26462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997174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algn="ctr">
              <a:spcBef>
                <a:spcPts val="0"/>
              </a:spcBef>
              <a:buNone/>
              <a:defRPr/>
            </a:pPr>
            <a:endParaRPr lang="en-US" sz="3600" b="1" dirty="0">
              <a:cs typeface="Helvetica"/>
            </a:endParaRPr>
          </a:p>
          <a:p>
            <a:pPr algn="ctr">
              <a:spcBef>
                <a:spcPts val="0"/>
              </a:spcBef>
              <a:buNone/>
              <a:defRPr/>
            </a:pPr>
            <a:r>
              <a:rPr lang="en-US" sz="4800" b="1" dirty="0" smtClean="0">
                <a:cs typeface="Helvetica"/>
              </a:rPr>
              <a:t>Presentation prepared by:</a:t>
            </a:r>
          </a:p>
          <a:p>
            <a:pPr algn="ctr">
              <a:spcBef>
                <a:spcPts val="0"/>
              </a:spcBef>
              <a:buNone/>
              <a:defRPr/>
            </a:pPr>
            <a:r>
              <a:rPr lang="en-US" sz="4800" b="1" dirty="0" smtClean="0">
                <a:cs typeface="Helvetica"/>
              </a:rPr>
              <a:t> Joseph </a:t>
            </a:r>
            <a:r>
              <a:rPr lang="en-US" sz="4800" b="1" dirty="0">
                <a:cs typeface="Helvetica"/>
              </a:rPr>
              <a:t>B. Stefenoni</a:t>
            </a:r>
            <a:r>
              <a:rPr lang="en-US" sz="5400" b="1" dirty="0">
                <a:cs typeface="Helvetica"/>
              </a:rPr>
              <a:t/>
            </a:r>
            <a:br>
              <a:rPr lang="en-US" sz="5400" b="1" dirty="0">
                <a:cs typeface="Helvetica"/>
              </a:rPr>
            </a:br>
            <a:endParaRPr lang="en-US" sz="5400" b="1" dirty="0" smtClean="0">
              <a:cs typeface="Helvetica"/>
            </a:endParaRPr>
          </a:p>
          <a:p>
            <a:pPr algn="ctr">
              <a:spcBef>
                <a:spcPts val="0"/>
              </a:spcBef>
              <a:buNone/>
              <a:defRPr/>
            </a:pPr>
            <a:r>
              <a:rPr lang="en-US" sz="2100" b="1" dirty="0" smtClean="0">
                <a:cs typeface="Helvetica"/>
              </a:rPr>
              <a:t>Former National Grange </a:t>
            </a:r>
            <a:r>
              <a:rPr lang="en-US" sz="2100" b="1" dirty="0" smtClean="0">
                <a:cs typeface="Helvetica"/>
              </a:rPr>
              <a:t>Membership/Leadership Development Director</a:t>
            </a:r>
            <a:endParaRPr lang="en-US" sz="3200" b="1" dirty="0">
              <a:cs typeface="Helvetica"/>
            </a:endParaRPr>
          </a:p>
          <a:p>
            <a:pPr algn="ctr">
              <a:spcBef>
                <a:spcPts val="0"/>
              </a:spcBef>
              <a:buNone/>
              <a:defRPr/>
            </a:pPr>
            <a:endParaRPr lang="en-US" sz="3600" dirty="0">
              <a:cs typeface="Helvetica"/>
            </a:endParaRPr>
          </a:p>
          <a:p>
            <a:pPr algn="ctr">
              <a:spcBef>
                <a:spcPts val="0"/>
              </a:spcBef>
              <a:buNone/>
              <a:defRPr/>
            </a:pPr>
            <a:endParaRPr lang="en-US" sz="3600" dirty="0">
              <a:cs typeface="Helvetica"/>
            </a:endParaRPr>
          </a:p>
          <a:p>
            <a:pPr algn="ctr">
              <a:spcBef>
                <a:spcPts val="0"/>
              </a:spcBef>
              <a:buNone/>
              <a:defRPr/>
            </a:pPr>
            <a:endParaRPr lang="en-US" sz="3600" dirty="0">
              <a:cs typeface="Helvetica"/>
            </a:endParaRPr>
          </a:p>
          <a:p>
            <a:pPr algn="ctr">
              <a:spcBef>
                <a:spcPts val="0"/>
              </a:spcBef>
              <a:buNone/>
              <a:defRPr/>
            </a:pPr>
            <a:endParaRPr lang="en-US" sz="3600" dirty="0">
              <a:cs typeface="Helvetica"/>
            </a:endParaRPr>
          </a:p>
          <a:p>
            <a:pPr>
              <a:spcBef>
                <a:spcPts val="0"/>
              </a:spcBef>
              <a:buNone/>
              <a:defRPr/>
            </a:pPr>
            <a:r>
              <a:rPr lang="en-US" dirty="0">
                <a:cs typeface="Helvetica"/>
              </a:rPr>
              <a:t>National Grange</a:t>
            </a:r>
          </a:p>
          <a:p>
            <a:pPr>
              <a:spcBef>
                <a:spcPts val="0"/>
              </a:spcBef>
              <a:buNone/>
              <a:defRPr/>
            </a:pPr>
            <a:r>
              <a:rPr lang="en-US" dirty="0">
                <a:cs typeface="Helvetica"/>
              </a:rPr>
              <a:t>1616 H Street NW</a:t>
            </a:r>
          </a:p>
          <a:p>
            <a:pPr>
              <a:spcBef>
                <a:spcPts val="0"/>
              </a:spcBef>
              <a:buNone/>
              <a:defRPr/>
            </a:pPr>
            <a:r>
              <a:rPr lang="en-US" dirty="0">
                <a:cs typeface="Helvetica"/>
              </a:rPr>
              <a:t>Washington, D.C. 20006-4999</a:t>
            </a:r>
          </a:p>
          <a:p>
            <a:pPr>
              <a:spcBef>
                <a:spcPts val="0"/>
              </a:spcBef>
              <a:buNone/>
              <a:defRPr/>
            </a:pPr>
            <a:r>
              <a:rPr lang="en-US" dirty="0" smtClean="0">
                <a:cs typeface="Helvetica"/>
              </a:rPr>
              <a:t>888-4-GRANGE/707-328-0631</a:t>
            </a:r>
            <a:endParaRPr lang="en-US" dirty="0">
              <a:cs typeface="Helvetica"/>
            </a:endParaRPr>
          </a:p>
          <a:p>
            <a:pPr>
              <a:spcBef>
                <a:spcPts val="0"/>
              </a:spcBef>
              <a:buNone/>
              <a:defRPr/>
            </a:pPr>
            <a:r>
              <a:rPr lang="en-US" dirty="0">
                <a:cs typeface="Helvetica"/>
              </a:rPr>
              <a:t>membership@nationalgrange.o</a:t>
            </a:r>
            <a:r>
              <a:rPr lang="en-US" dirty="0">
                <a:latin typeface="Georgia" pitchFamily="18" charset="0"/>
                <a:cs typeface="Helvetica"/>
              </a:rPr>
              <a:t>rg</a:t>
            </a:r>
          </a:p>
          <a:p>
            <a:endParaRPr lang="en-US" dirty="0"/>
          </a:p>
        </p:txBody>
      </p:sp>
      <p:pic>
        <p:nvPicPr>
          <p:cNvPr id="6" name="Picture 5" descr="Grange logo white background white (R).eps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0" y="3810000"/>
            <a:ext cx="2540000" cy="2717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232810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304800"/>
            <a:ext cx="8229600" cy="1828800"/>
          </a:xfrm>
        </p:spPr>
        <p:txBody>
          <a:bodyPr/>
          <a:lstStyle/>
          <a:p>
            <a:r>
              <a:rPr lang="en-US" dirty="0" smtClean="0">
                <a:solidFill>
                  <a:schemeClr val="accent1"/>
                </a:solidFill>
                <a:effectLst>
                  <a:outerShdw blurRad="60007" dist="200025" dir="15000000" sy="30000" kx="-1800000" algn="bl" rotWithShape="0">
                    <a:prstClr val="black">
                      <a:alpha val="32000"/>
                    </a:prstClr>
                  </a:outerShdw>
                </a:effectLst>
              </a:rPr>
              <a:t>The art of the cold call</a:t>
            </a:r>
            <a:endParaRPr lang="en-US" dirty="0">
              <a:solidFill>
                <a:schemeClr val="accent1"/>
              </a:solidFill>
              <a:effectLst>
                <a:outerShdw blurRad="60007" dist="200025" dir="15000000" sy="30000" kx="-1800000" algn="bl" rotWithShape="0">
                  <a:prstClr val="black">
                    <a:alpha val="32000"/>
                  </a:prstClr>
                </a:outerShdw>
              </a:effectLst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5334000"/>
            <a:ext cx="6400800" cy="1143000"/>
          </a:xfrm>
        </p:spPr>
        <p:txBody>
          <a:bodyPr/>
          <a:lstStyle/>
          <a:p>
            <a:r>
              <a:rPr lang="en-US" dirty="0" smtClean="0"/>
              <a:t>Recruiting members &amp; organizing Granges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6324600" y="6488668"/>
            <a:ext cx="2819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© National Grange 2016</a:t>
            </a:r>
            <a:endParaRPr lang="en-US" dirty="0"/>
          </a:p>
        </p:txBody>
      </p:sp>
      <p:pic>
        <p:nvPicPr>
          <p:cNvPr id="6" name="Picture 5" descr="Grange logo white background white (R).eps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81400" y="2590800"/>
            <a:ext cx="2540000" cy="2717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463786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is cold calling?</a:t>
            </a:r>
          </a:p>
          <a:p>
            <a:pPr marL="813816" lvl="2" indent="-411480">
              <a:buClr>
                <a:schemeClr val="tx1">
                  <a:shade val="95000"/>
                </a:schemeClr>
              </a:buClr>
              <a:buSzPct val="65000"/>
              <a:buFont typeface="Wingdings 2"/>
              <a:buChar char=""/>
            </a:pPr>
            <a:r>
              <a:rPr lang="en-US" dirty="0"/>
              <a:t>“</a:t>
            </a:r>
            <a:r>
              <a:rPr lang="en-US" i="1" dirty="0"/>
              <a:t>A telephone call [or visit] soliciting business made directly to a potential customer without prior contact or without a lead”	~Merriam-Webster</a:t>
            </a:r>
          </a:p>
          <a:p>
            <a:r>
              <a:rPr lang="en-US" dirty="0" smtClean="0"/>
              <a:t>Who do we cold call?</a:t>
            </a:r>
          </a:p>
          <a:p>
            <a:pPr lvl="1"/>
            <a:r>
              <a:rPr lang="en-US" dirty="0" smtClean="0"/>
              <a:t>Decision makers, communicators, leaders</a:t>
            </a:r>
          </a:p>
          <a:p>
            <a:r>
              <a:rPr lang="en-US" dirty="0" smtClean="0"/>
              <a:t>Where do we cold call?</a:t>
            </a:r>
          </a:p>
          <a:p>
            <a:pPr lvl="1"/>
            <a:r>
              <a:rPr lang="en-US" dirty="0" smtClean="0"/>
              <a:t>Door to door or “mass marketing” (farmers markets, festivals, etc.)</a:t>
            </a:r>
          </a:p>
          <a:p>
            <a:endParaRPr lang="en-US" dirty="0" smtClean="0"/>
          </a:p>
          <a:p>
            <a:pPr lvl="1"/>
            <a:endParaRPr lang="en-US" i="1" dirty="0"/>
          </a:p>
          <a:p>
            <a:pPr lvl="1"/>
            <a:endParaRPr lang="en-US" i="1" dirty="0" smtClean="0"/>
          </a:p>
        </p:txBody>
      </p:sp>
    </p:spTree>
    <p:extLst>
      <p:ext uri="{BB962C8B-B14F-4D97-AF65-F5344CB8AC3E}">
        <p14:creationId xmlns:p14="http://schemas.microsoft.com/office/powerpoint/2010/main" val="42072834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Scouting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76800"/>
          </a:xfrm>
        </p:spPr>
        <p:txBody>
          <a:bodyPr anchor="ctr"/>
          <a:lstStyle/>
          <a:p>
            <a:pPr>
              <a:spcBef>
                <a:spcPts val="1200"/>
              </a:spcBef>
            </a:pPr>
            <a:r>
              <a:rPr lang="en-US" dirty="0" smtClean="0"/>
              <a:t>Identify a community/area/group to work</a:t>
            </a:r>
          </a:p>
          <a:p>
            <a:pPr>
              <a:spcBef>
                <a:spcPts val="1200"/>
              </a:spcBef>
            </a:pPr>
            <a:r>
              <a:rPr lang="en-US" dirty="0"/>
              <a:t>Stand alone community or group of </a:t>
            </a:r>
            <a:r>
              <a:rPr lang="en-US" dirty="0" smtClean="0"/>
              <a:t>towns</a:t>
            </a:r>
          </a:p>
          <a:p>
            <a:pPr>
              <a:spcBef>
                <a:spcPts val="1200"/>
              </a:spcBef>
            </a:pPr>
            <a:r>
              <a:rPr lang="en-US" dirty="0" smtClean="0"/>
              <a:t>Get to know the community</a:t>
            </a:r>
          </a:p>
          <a:p>
            <a:pPr lvl="1">
              <a:spcBef>
                <a:spcPts val="1200"/>
              </a:spcBef>
            </a:pPr>
            <a:r>
              <a:rPr lang="en-US" dirty="0" smtClean="0"/>
              <a:t>What activities are there</a:t>
            </a:r>
          </a:p>
          <a:p>
            <a:pPr lvl="1">
              <a:spcBef>
                <a:spcPts val="1200"/>
              </a:spcBef>
            </a:pPr>
            <a:r>
              <a:rPr lang="en-US" dirty="0" smtClean="0"/>
              <a:t>Are there other community/civic/fraternal organizations</a:t>
            </a:r>
          </a:p>
          <a:p>
            <a:pPr lvl="1">
              <a:spcBef>
                <a:spcPts val="1200"/>
              </a:spcBef>
            </a:pPr>
            <a:r>
              <a:rPr lang="en-US" dirty="0" smtClean="0"/>
              <a:t>What challenges is this area facing</a:t>
            </a:r>
          </a:p>
          <a:p>
            <a:pPr lvl="1">
              <a:spcBef>
                <a:spcPts val="1200"/>
              </a:spcBef>
            </a:pPr>
            <a:r>
              <a:rPr lang="en-US" dirty="0" smtClean="0"/>
              <a:t>Is business active</a:t>
            </a:r>
          </a:p>
        </p:txBody>
      </p:sp>
    </p:spTree>
    <p:extLst>
      <p:ext uri="{BB962C8B-B14F-4D97-AF65-F5344CB8AC3E}">
        <p14:creationId xmlns:p14="http://schemas.microsoft.com/office/powerpoint/2010/main" val="407193558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Preparation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Make a short and long term game plan</a:t>
            </a:r>
          </a:p>
          <a:p>
            <a:pPr lvl="1"/>
            <a:r>
              <a:rPr lang="en-US" dirty="0"/>
              <a:t>Short term: Who will you contact, how will you promote, etc.</a:t>
            </a:r>
          </a:p>
          <a:p>
            <a:pPr lvl="1"/>
            <a:r>
              <a:rPr lang="en-US" dirty="0"/>
              <a:t>Long term: </a:t>
            </a:r>
            <a:r>
              <a:rPr lang="en-US" dirty="0" smtClean="0"/>
              <a:t>informational/organization meeting date</a:t>
            </a:r>
            <a:r>
              <a:rPr lang="en-US" dirty="0"/>
              <a:t>, activities to utilize, etc</a:t>
            </a:r>
            <a:r>
              <a:rPr lang="en-US" dirty="0" smtClean="0"/>
              <a:t>.</a:t>
            </a:r>
          </a:p>
          <a:p>
            <a:r>
              <a:rPr lang="en-US" dirty="0"/>
              <a:t>Find people &amp; businesses you want to work with</a:t>
            </a:r>
          </a:p>
          <a:p>
            <a:r>
              <a:rPr lang="en-US" dirty="0"/>
              <a:t>Make a list of contacts</a:t>
            </a:r>
          </a:p>
          <a:p>
            <a:pPr lvl="1"/>
            <a:r>
              <a:rPr lang="en-US" dirty="0"/>
              <a:t>People you do and don’t know</a:t>
            </a:r>
          </a:p>
          <a:p>
            <a:pPr lvl="1"/>
            <a:endParaRPr lang="en-US" dirty="0"/>
          </a:p>
          <a:p>
            <a:endParaRPr lang="en-US" dirty="0" smtClean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54822595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Who Do you Want to Talk to?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Extension Agents</a:t>
            </a:r>
          </a:p>
          <a:p>
            <a:r>
              <a:rPr lang="en-US" dirty="0" smtClean="0"/>
              <a:t>FFA Advisors</a:t>
            </a:r>
          </a:p>
          <a:p>
            <a:r>
              <a:rPr lang="en-US" dirty="0" smtClean="0"/>
              <a:t>Farm Bureau Leaders</a:t>
            </a:r>
          </a:p>
          <a:p>
            <a:r>
              <a:rPr lang="en-US" dirty="0" smtClean="0"/>
              <a:t>Chamber of Commerce Leadership</a:t>
            </a:r>
          </a:p>
          <a:p>
            <a:r>
              <a:rPr lang="en-US" dirty="0" smtClean="0"/>
              <a:t>Commodity/Producer organization leaders</a:t>
            </a:r>
          </a:p>
          <a:p>
            <a:r>
              <a:rPr lang="en-US" dirty="0" smtClean="0"/>
              <a:t>Local Newspapers</a:t>
            </a:r>
          </a:p>
          <a:p>
            <a:r>
              <a:rPr lang="en-US" dirty="0" smtClean="0"/>
              <a:t>Local Radio</a:t>
            </a:r>
          </a:p>
          <a:p>
            <a:endParaRPr lang="en-US" dirty="0"/>
          </a:p>
          <a:p>
            <a:r>
              <a:rPr lang="en-US" dirty="0" smtClean="0"/>
              <a:t>Decision makers &amp; those who have contacts</a:t>
            </a:r>
          </a:p>
        </p:txBody>
      </p:sp>
    </p:spTree>
    <p:extLst>
      <p:ext uri="{BB962C8B-B14F-4D97-AF65-F5344CB8AC3E}">
        <p14:creationId xmlns:p14="http://schemas.microsoft.com/office/powerpoint/2010/main" val="9912311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Initial Contact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105400"/>
          </a:xfrm>
        </p:spPr>
        <p:txBody>
          <a:bodyPr>
            <a:normAutofit/>
          </a:bodyPr>
          <a:lstStyle/>
          <a:p>
            <a:r>
              <a:rPr lang="en-US" dirty="0" smtClean="0"/>
              <a:t>Structure  your ‘call’ sheet</a:t>
            </a:r>
          </a:p>
          <a:p>
            <a:pPr lvl="1"/>
            <a:r>
              <a:rPr lang="en-US" dirty="0" smtClean="0"/>
              <a:t>Don’t eat the elephant in one sitting</a:t>
            </a:r>
          </a:p>
          <a:p>
            <a:r>
              <a:rPr lang="en-US" dirty="0" smtClean="0"/>
              <a:t>Know the “product” you’re selling and how it applies to your “customer”</a:t>
            </a:r>
          </a:p>
          <a:p>
            <a:pPr lvl="1"/>
            <a:r>
              <a:rPr lang="en-US" dirty="0" smtClean="0"/>
              <a:t>Know it and </a:t>
            </a:r>
            <a:r>
              <a:rPr lang="en-US" u="sng" dirty="0" smtClean="0"/>
              <a:t>believe in it</a:t>
            </a:r>
          </a:p>
          <a:p>
            <a:r>
              <a:rPr lang="en-US" dirty="0" smtClean="0"/>
              <a:t>Deliver your pitch concisely</a:t>
            </a:r>
          </a:p>
          <a:p>
            <a:pPr lvl="1"/>
            <a:r>
              <a:rPr lang="en-US" dirty="0" smtClean="0"/>
              <a:t>Have </a:t>
            </a:r>
            <a:r>
              <a:rPr lang="en-US" dirty="0"/>
              <a:t>a plan or script</a:t>
            </a:r>
          </a:p>
          <a:p>
            <a:pPr lvl="1"/>
            <a:r>
              <a:rPr lang="en-US" dirty="0"/>
              <a:t>Know your options</a:t>
            </a:r>
          </a:p>
          <a:p>
            <a:pPr marL="548640" lvl="1" indent="-411480">
              <a:buClr>
                <a:schemeClr val="tx1">
                  <a:shade val="95000"/>
                </a:schemeClr>
              </a:buClr>
              <a:buSzPct val="65000"/>
              <a:buFont typeface="Wingdings 2"/>
              <a:buChar char=""/>
            </a:pPr>
            <a:r>
              <a:rPr lang="en-US" sz="2800" dirty="0" smtClean="0"/>
              <a:t>Focus </a:t>
            </a:r>
            <a:r>
              <a:rPr lang="en-US" sz="2800" dirty="0"/>
              <a:t>on the benefit to </a:t>
            </a:r>
            <a:r>
              <a:rPr lang="en-US" sz="2800" dirty="0" smtClean="0"/>
              <a:t>them</a:t>
            </a:r>
          </a:p>
          <a:p>
            <a:pPr marL="548640" lvl="1" indent="-411480">
              <a:buClr>
                <a:schemeClr val="tx1">
                  <a:shade val="95000"/>
                </a:schemeClr>
              </a:buClr>
              <a:buSzPct val="65000"/>
              <a:buFont typeface="Wingdings 2"/>
              <a:buChar char=""/>
            </a:pPr>
            <a:r>
              <a:rPr lang="en-US" sz="2800" dirty="0" smtClean="0"/>
              <a:t>Don’t be afraid to ask them for more info</a:t>
            </a:r>
            <a:endParaRPr lang="en-US" sz="2800" dirty="0"/>
          </a:p>
          <a:p>
            <a:endParaRPr lang="en-US" dirty="0" smtClean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036666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‘No’ mean Go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 smtClean="0"/>
              <a:t>Someone saying no isn’t a rejection</a:t>
            </a:r>
          </a:p>
          <a:p>
            <a:r>
              <a:rPr lang="en-US" dirty="0" smtClean="0"/>
              <a:t>Chance to use your personality</a:t>
            </a:r>
          </a:p>
          <a:p>
            <a:r>
              <a:rPr lang="en-US" dirty="0" smtClean="0"/>
              <a:t>Share your Grange story</a:t>
            </a:r>
          </a:p>
          <a:p>
            <a:r>
              <a:rPr lang="en-US" dirty="0" smtClean="0"/>
              <a:t>Be ready to hear no</a:t>
            </a:r>
          </a:p>
          <a:p>
            <a:r>
              <a:rPr lang="en-US" dirty="0" smtClean="0"/>
              <a:t>Know their objections</a:t>
            </a:r>
          </a:p>
          <a:p>
            <a:pPr lvl="1"/>
            <a:r>
              <a:rPr lang="en-US" dirty="0" smtClean="0"/>
              <a:t>Fear of the new?</a:t>
            </a:r>
          </a:p>
          <a:p>
            <a:pPr lvl="1"/>
            <a:r>
              <a:rPr lang="en-US" dirty="0" smtClean="0"/>
              <a:t>Time commitment?</a:t>
            </a:r>
          </a:p>
          <a:p>
            <a:pPr lvl="1"/>
            <a:r>
              <a:rPr lang="en-US" dirty="0" smtClean="0"/>
              <a:t>Not entirely sold?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272725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Building Your “Toolbox”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295400"/>
            <a:ext cx="8610600" cy="54102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Start with the basics (What we are general terms)</a:t>
            </a:r>
          </a:p>
          <a:p>
            <a:pPr marL="813816" lvl="2" indent="-411480">
              <a:buClr>
                <a:schemeClr val="tx1">
                  <a:shade val="95000"/>
                </a:schemeClr>
              </a:buClr>
              <a:buSzPct val="65000"/>
              <a:buFont typeface="Wingdings 2"/>
              <a:buChar char=""/>
            </a:pPr>
            <a:r>
              <a:rPr lang="en-US" dirty="0"/>
              <a:t>Community-based, fraternal </a:t>
            </a:r>
            <a:r>
              <a:rPr lang="en-US" dirty="0" smtClean="0"/>
              <a:t>organization</a:t>
            </a:r>
          </a:p>
          <a:p>
            <a:pPr marL="813816" lvl="2" indent="-411480">
              <a:buClr>
                <a:schemeClr val="tx1">
                  <a:shade val="95000"/>
                </a:schemeClr>
              </a:buClr>
              <a:buSzPct val="65000"/>
              <a:buFont typeface="Wingdings 2"/>
              <a:buChar char=""/>
            </a:pPr>
            <a:r>
              <a:rPr lang="en-US" dirty="0" smtClean="0"/>
              <a:t>National Grange mission statement</a:t>
            </a:r>
            <a:endParaRPr lang="en-US" dirty="0"/>
          </a:p>
          <a:p>
            <a:r>
              <a:rPr lang="en-US" dirty="0" smtClean="0"/>
              <a:t>Expand </a:t>
            </a:r>
          </a:p>
          <a:p>
            <a:pPr lvl="1"/>
            <a:r>
              <a:rPr lang="en-US" dirty="0" smtClean="0"/>
              <a:t>We are a place for the family to come together </a:t>
            </a:r>
          </a:p>
          <a:p>
            <a:pPr lvl="1"/>
            <a:r>
              <a:rPr lang="en-US" dirty="0" smtClean="0"/>
              <a:t>Leader on advocating for American values &amp; hometown roots at the community, state &amp; national level. </a:t>
            </a:r>
          </a:p>
          <a:p>
            <a:pPr lvl="1"/>
            <a:r>
              <a:rPr lang="en-US" dirty="0" smtClean="0"/>
              <a:t>Traditions &amp; history</a:t>
            </a:r>
          </a:p>
          <a:p>
            <a:r>
              <a:rPr lang="en-US" dirty="0" smtClean="0"/>
              <a:t>Fill with all the tools (Features/Programs)</a:t>
            </a:r>
          </a:p>
          <a:p>
            <a:pPr lvl="1"/>
            <a:r>
              <a:rPr lang="en-US" dirty="0" smtClean="0"/>
              <a:t>Programs</a:t>
            </a:r>
          </a:p>
          <a:p>
            <a:pPr lvl="1"/>
            <a:r>
              <a:rPr lang="en-US" dirty="0"/>
              <a:t>Social Benefits</a:t>
            </a:r>
          </a:p>
          <a:p>
            <a:pPr lvl="1"/>
            <a:r>
              <a:rPr lang="en-US" dirty="0" smtClean="0"/>
              <a:t>Personal Benefits</a:t>
            </a:r>
          </a:p>
        </p:txBody>
      </p:sp>
    </p:spTree>
    <p:extLst>
      <p:ext uri="{BB962C8B-B14F-4D97-AF65-F5344CB8AC3E}">
        <p14:creationId xmlns:p14="http://schemas.microsoft.com/office/powerpoint/2010/main" val="335934345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125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125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7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0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3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6" dur="1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Use Your Tools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 smtClean="0"/>
              <a:t>With your “toolbox” build your sales pitch</a:t>
            </a:r>
          </a:p>
          <a:p>
            <a:r>
              <a:rPr lang="en-US" dirty="0" smtClean="0"/>
              <a:t>Know who you’re selling to</a:t>
            </a:r>
          </a:p>
          <a:p>
            <a:pPr lvl="1"/>
            <a:r>
              <a:rPr lang="en-US" dirty="0"/>
              <a:t>What are their concerns?</a:t>
            </a:r>
          </a:p>
          <a:p>
            <a:pPr lvl="1"/>
            <a:r>
              <a:rPr lang="en-US" dirty="0"/>
              <a:t>What are their interests?</a:t>
            </a:r>
          </a:p>
          <a:p>
            <a:pPr lvl="1"/>
            <a:r>
              <a:rPr lang="en-US" dirty="0"/>
              <a:t>How can we best serve them?</a:t>
            </a:r>
          </a:p>
          <a:p>
            <a:r>
              <a:rPr lang="en-US" dirty="0" smtClean="0"/>
              <a:t>Selling </a:t>
            </a:r>
            <a:r>
              <a:rPr lang="en-US" dirty="0"/>
              <a:t>is the art of </a:t>
            </a:r>
            <a:r>
              <a:rPr lang="en-US" dirty="0" smtClean="0"/>
              <a:t>serving the “buyer”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209832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Apex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820</TotalTime>
  <Words>726</Words>
  <Application>Microsoft Macintosh PowerPoint</Application>
  <PresentationFormat>On-screen Show (4:3)</PresentationFormat>
  <Paragraphs>125</Paragraphs>
  <Slides>15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Apex</vt:lpstr>
      <vt:lpstr>The art of the cold call</vt:lpstr>
      <vt:lpstr>PowerPoint Presentation</vt:lpstr>
      <vt:lpstr>Scouting</vt:lpstr>
      <vt:lpstr>Preparation</vt:lpstr>
      <vt:lpstr>Who Do you Want to Talk to?</vt:lpstr>
      <vt:lpstr>Initial Contact</vt:lpstr>
      <vt:lpstr>‘No’ mean Go</vt:lpstr>
      <vt:lpstr>Building Your “Toolbox”</vt:lpstr>
      <vt:lpstr>Use Your Tools</vt:lpstr>
      <vt:lpstr>Follow Up</vt:lpstr>
      <vt:lpstr>Tips &amp; Best Practices</vt:lpstr>
      <vt:lpstr>The Informational Meeting</vt:lpstr>
      <vt:lpstr>Final Thoughts</vt:lpstr>
      <vt:lpstr>PowerPoint Presentation</vt:lpstr>
      <vt:lpstr>The art of the cold call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art of the cold call</dc:title>
  <dc:creator>Michael</dc:creator>
  <cp:lastModifiedBy>Amanda Brozana</cp:lastModifiedBy>
  <cp:revision>45</cp:revision>
  <dcterms:created xsi:type="dcterms:W3CDTF">2016-02-13T15:24:34Z</dcterms:created>
  <dcterms:modified xsi:type="dcterms:W3CDTF">2017-03-08T19:13:37Z</dcterms:modified>
</cp:coreProperties>
</file>